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</p:sldMasterIdLst>
  <p:notesMasterIdLst>
    <p:notesMasterId r:id="rId23"/>
  </p:notesMasterIdLst>
  <p:sldIdLst>
    <p:sldId id="256" r:id="rId2"/>
    <p:sldId id="275" r:id="rId3"/>
    <p:sldId id="257" r:id="rId4"/>
    <p:sldId id="281" r:id="rId5"/>
    <p:sldId id="264" r:id="rId6"/>
    <p:sldId id="263" r:id="rId7"/>
    <p:sldId id="282" r:id="rId8"/>
    <p:sldId id="266" r:id="rId9"/>
    <p:sldId id="267" r:id="rId10"/>
    <p:sldId id="268" r:id="rId11"/>
    <p:sldId id="276" r:id="rId12"/>
    <p:sldId id="269" r:id="rId13"/>
    <p:sldId id="283" r:id="rId14"/>
    <p:sldId id="270" r:id="rId15"/>
    <p:sldId id="271" r:id="rId16"/>
    <p:sldId id="280" r:id="rId17"/>
    <p:sldId id="284" r:id="rId18"/>
    <p:sldId id="273" r:id="rId19"/>
    <p:sldId id="265" r:id="rId20"/>
    <p:sldId id="274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90" autoAdjust="0"/>
  </p:normalViewPr>
  <p:slideViewPr>
    <p:cSldViewPr snapToGrid="0">
      <p:cViewPr varScale="1">
        <p:scale>
          <a:sx n="64" d="100"/>
          <a:sy n="64" d="100"/>
        </p:scale>
        <p:origin x="13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7A6E3-1DB8-4A75-8AAD-BA3CBBCA9251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6C390-D7D4-43FE-AE99-AB375A023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在这个实验中，我们改变连接数，比较各种实现处理连接的吞吐量。</a:t>
            </a:r>
            <a:endParaRPr lang="en-US" altLang="zh-CN" dirty="0"/>
          </a:p>
          <a:p>
            <a:r>
              <a:rPr lang="zh-CN" altLang="en-US" dirty="0"/>
              <a:t>红色线是原有系统，可以看到其吞吐量基本是最低的。</a:t>
            </a:r>
            <a:endParaRPr lang="en-US" altLang="zh-CN" dirty="0"/>
          </a:p>
          <a:p>
            <a:r>
              <a:rPr lang="zh-CN" altLang="en-US" dirty="0"/>
              <a:t>蓝色线是只修改了任务调度模块的系统，其在开销小于等于</a:t>
            </a:r>
            <a:r>
              <a:rPr lang="en-US" altLang="zh-CN" dirty="0"/>
              <a:t>20</a:t>
            </a:r>
            <a:r>
              <a:rPr lang="zh-CN" altLang="en-US" dirty="0"/>
              <a:t>时吞吐量最高。而在吞吐量大于等于</a:t>
            </a:r>
            <a:r>
              <a:rPr lang="en-US" altLang="zh-CN" dirty="0"/>
              <a:t>25</a:t>
            </a:r>
            <a:r>
              <a:rPr lang="zh-CN" altLang="en-US" dirty="0"/>
              <a:t>时，使用轮询方式修改了网络模块的吞吐量最高。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3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制约原系统网络性能的因素是</a:t>
            </a:r>
            <a:r>
              <a:rPr lang="en-US" altLang="zh-CN" dirty="0" err="1"/>
              <a:t>poll_interface</a:t>
            </a:r>
            <a:r>
              <a:rPr lang="zh-CN" altLang="en-US" dirty="0"/>
              <a:t>函数的并发调用和重复调用，其影响随着连接数升高而增强，从而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修改后系统</a:t>
            </a:r>
            <a:r>
              <a:rPr lang="en-US" altLang="zh-CN" dirty="0"/>
              <a:t>-&gt;</a:t>
            </a:r>
            <a:r>
              <a:rPr lang="zh-CN" altLang="en-US" dirty="0"/>
              <a:t>修改后的网络模块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7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因此，我们的项目</a:t>
            </a:r>
            <a:r>
              <a:rPr lang="en-US" altLang="zh-CN" dirty="0"/>
              <a:t>……</a:t>
            </a:r>
            <a:r>
              <a:rPr lang="zh-CN" altLang="en-US" dirty="0"/>
              <a:t>，这也是我们的创新点。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35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的影响，从而降低性能和实时性。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8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协程是一种切换开销更小的任务调度单元，在高并发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如果直接同时使用中断和协程，当中断在非让出点打断协程时，其上下文切换方式退化为线程的上下文切换，一方面增大上下文切换的开销。另一方面造成了协程的上下文切换和中断带来的上下文切换的割裂。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8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/>
              <a:t>QEMU</a:t>
            </a:r>
            <a:r>
              <a:rPr lang="zh-CN" altLang="en-US" dirty="0"/>
              <a:t>中，实现了模拟硬件</a:t>
            </a:r>
            <a:r>
              <a:rPr lang="en-US" altLang="zh-CN" dirty="0"/>
              <a:t>QEMU-ATS-INTC</a:t>
            </a:r>
            <a:r>
              <a:rPr lang="zh-CN" altLang="en-US" dirty="0"/>
              <a:t>，它是具备任务感知功能的中断控制器，具备协程调度和中断处理两个功能。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</a:t>
            </a:r>
            <a:r>
              <a:rPr lang="en-US" altLang="zh-CN" dirty="0" err="1"/>
              <a:t>ArceOS</a:t>
            </a:r>
            <a:r>
              <a:rPr lang="zh-CN" altLang="en-US" dirty="0"/>
              <a:t>中，实现了基于该模拟硬件的新的任务调度模块，并通过硬件提供的协程调度、中断处理功能优化操作系统的网络模块。修改后的系统称为</a:t>
            </a:r>
            <a:r>
              <a:rPr lang="en-US" altLang="zh-CN" dirty="0" err="1"/>
              <a:t>ArceOS</a:t>
            </a:r>
            <a:r>
              <a:rPr lang="en-US" altLang="zh-CN" dirty="0"/>
              <a:t>-ATS-INTC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1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QEMU</a:t>
            </a:r>
            <a:r>
              <a:rPr lang="zh-CN" altLang="en-US" dirty="0"/>
              <a:t>模拟硬件部分参考了赵方亮学长的工作，采用了两组队列的设计。</a:t>
            </a:r>
            <a:endParaRPr lang="en-US" altLang="zh-CN" dirty="0"/>
          </a:p>
          <a:p>
            <a:r>
              <a:rPr lang="zh-CN" altLang="en-US" dirty="0"/>
              <a:t>第一组队列是协程调度的优先级队列，通过不同的队列代表不同的优先级，向操作系统提供放入和取出协程的接口，实现基于优先级的协程调度。</a:t>
            </a:r>
            <a:endParaRPr lang="en-US" altLang="zh-CN" dirty="0"/>
          </a:p>
          <a:p>
            <a:r>
              <a:rPr lang="zh-CN" altLang="en-US" dirty="0"/>
              <a:t>将协程调度放在</a:t>
            </a:r>
            <a:r>
              <a:rPr lang="en-US" altLang="zh-CN" dirty="0"/>
              <a:t>QEMU</a:t>
            </a:r>
            <a:r>
              <a:rPr lang="zh-CN" altLang="en-US" dirty="0"/>
              <a:t>模拟硬件中实现的原因是协程调度频率很高，使用软件实现开销太大。虽然</a:t>
            </a:r>
            <a:r>
              <a:rPr lang="en-US" altLang="zh-CN" dirty="0"/>
              <a:t>QEMU</a:t>
            </a:r>
            <a:r>
              <a:rPr lang="zh-CN" altLang="en-US" dirty="0"/>
              <a:t>模拟硬件实际上也是软件实现，但未来研究可以将该设计移植到真实硬件中，此时就可体现硬件调度的性能优势。</a:t>
            </a:r>
            <a:endParaRPr lang="en-US" altLang="zh-CN" dirty="0"/>
          </a:p>
          <a:p>
            <a:r>
              <a:rPr lang="zh-CN" altLang="en-US" dirty="0"/>
              <a:t>第二组队列是中断处理队列，不同队列代表不同的中断号。向操作系统提供了为对应中断号注册中断处理协程的接口</a:t>
            </a:r>
            <a:r>
              <a:rPr lang="en-US" altLang="zh-CN" dirty="0" err="1"/>
              <a:t>intr_push</a:t>
            </a:r>
            <a:r>
              <a:rPr lang="zh-CN" altLang="en-US" dirty="0"/>
              <a:t>。</a:t>
            </a:r>
            <a:r>
              <a:rPr lang="en-US" altLang="zh-CN" dirty="0"/>
              <a:t>……</a:t>
            </a:r>
            <a:r>
              <a:rPr lang="zh-CN" altLang="en-US" dirty="0"/>
              <a:t>。这种设计使中断不再打断当前协程的执行，提高了中断和协程的亲和度。同时，在保证正常协程的优先级全都低于中断处理协程的情况下，则该方案也能达到一定的实时性。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97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模拟设备平台上，取代</a:t>
            </a:r>
            <a:r>
              <a:rPr lang="en-US" altLang="zh-CN" dirty="0"/>
              <a:t>PLIC</a:t>
            </a:r>
            <a:r>
              <a:rPr lang="zh-CN" altLang="en-US" dirty="0"/>
              <a:t>作为该平台的中断芯片。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各个外部设备的中断线相连，实现了外部中断的接收。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82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为了保持对原有基于线程的系统的兼容性，我们使其同时支持线程和协程。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为线程和协程提供统一的接口。线程和协程的启动或继续运行都由</a:t>
            </a:r>
            <a:r>
              <a:rPr lang="en-US" altLang="zh-CN" dirty="0"/>
              <a:t>poll</a:t>
            </a:r>
            <a:r>
              <a:rPr lang="zh-CN" altLang="en-US" dirty="0"/>
              <a:t>函数表示，它们的暂停和结束都由从</a:t>
            </a:r>
            <a:r>
              <a:rPr lang="en-US" altLang="zh-CN" dirty="0"/>
              <a:t>poll</a:t>
            </a:r>
            <a:r>
              <a:rPr lang="zh-CN" altLang="en-US" dirty="0"/>
              <a:t>函数中返回实现。</a:t>
            </a:r>
            <a:endParaRPr lang="en-US" altLang="zh-CN" dirty="0"/>
          </a:p>
          <a:p>
            <a:r>
              <a:rPr lang="en-US" altLang="zh-CN" dirty="0"/>
              <a:t>ats</a:t>
            </a:r>
            <a:r>
              <a:rPr lang="zh-CN" altLang="en-US" dirty="0"/>
              <a:t>子模块会在一个无限循环中调用硬件取出线程</a:t>
            </a:r>
            <a:r>
              <a:rPr lang="en-US" altLang="zh-CN" dirty="0"/>
              <a:t>/</a:t>
            </a:r>
            <a:r>
              <a:rPr lang="zh-CN" altLang="en-US" dirty="0"/>
              <a:t>协程，之后调用该线程</a:t>
            </a:r>
            <a:r>
              <a:rPr lang="en-US" altLang="zh-CN" dirty="0"/>
              <a:t>/</a:t>
            </a:r>
            <a:r>
              <a:rPr lang="zh-CN" altLang="en-US" dirty="0"/>
              <a:t>协程的</a:t>
            </a:r>
            <a:r>
              <a:rPr lang="en-US" altLang="zh-CN" dirty="0"/>
              <a:t>poll</a:t>
            </a:r>
            <a:r>
              <a:rPr lang="zh-CN" altLang="en-US" dirty="0"/>
              <a:t>函数来运行它们。由于线程和协程的运行都转化为了</a:t>
            </a:r>
            <a:r>
              <a:rPr lang="en-US" altLang="zh-CN" dirty="0"/>
              <a:t>poll</a:t>
            </a:r>
            <a:r>
              <a:rPr lang="zh-CN" altLang="en-US" dirty="0"/>
              <a:t>函数调用，因此</a:t>
            </a:r>
            <a:r>
              <a:rPr lang="en-US" altLang="zh-CN" dirty="0"/>
              <a:t>ats</a:t>
            </a:r>
            <a:r>
              <a:rPr lang="zh-CN" altLang="en-US" dirty="0"/>
              <a:t>模块在运行线程和协程时，还需提供函数调用栈等运行上下文。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实现线程和协程的阻塞。其中</a:t>
            </a:r>
            <a:r>
              <a:rPr lang="en-US" altLang="zh-CN" dirty="0"/>
              <a:t>timer</a:t>
            </a:r>
            <a:r>
              <a:rPr lang="zh-CN" altLang="en-US" dirty="0"/>
              <a:t>子模块实现了任务的睡眠。</a:t>
            </a:r>
            <a:r>
              <a:rPr lang="en-US" altLang="zh-CN" dirty="0" err="1"/>
              <a:t>wait_queue</a:t>
            </a:r>
            <a:r>
              <a:rPr lang="zh-CN" altLang="en-US" dirty="0"/>
              <a:t>子模块实现了阻塞队列，阻塞其中的线程或协程将由其它任务唤醒。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06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6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在原系统中，不同的</a:t>
            </a:r>
            <a:r>
              <a:rPr lang="en-US" altLang="zh-CN" dirty="0"/>
              <a:t>socket</a:t>
            </a:r>
            <a:r>
              <a:rPr lang="zh-CN" altLang="en-US" dirty="0"/>
              <a:t>操作都会调用该函数。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专用的，唯一的协程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我们使用轮询和中断两种模式控制这一专门的协程。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我们对系统开展了很多实验，在此选择了几个具有代表性的实验，分析它们的结果。</a:t>
            </a:r>
            <a:endParaRPr lang="en-US" altLang="zh-CN" dirty="0"/>
          </a:p>
          <a:p>
            <a:r>
              <a:rPr lang="zh-CN" altLang="en-US" dirty="0"/>
              <a:t>我们将使用线程计算的原系统、使用线程计算的修改后系统、使用协程计算的修改后系统进行实验，比较它们的计算时间分布。（因为原系统不支持协程，因此只能使用线程计算）</a:t>
            </a:r>
            <a:endParaRPr lang="en-US" altLang="zh-CN" dirty="0"/>
          </a:p>
          <a:p>
            <a:r>
              <a:rPr lang="zh-CN" altLang="en-US" dirty="0"/>
              <a:t>同样使用线程的情况下，修改后系统比原系统计算时间更短；同样使用修改后系统的情况下，协程比线程计算时间更短。</a:t>
            </a:r>
            <a:endParaRPr lang="en-US" altLang="zh-CN" dirty="0"/>
          </a:p>
          <a:p>
            <a:r>
              <a:rPr lang="zh-CN" altLang="en-US" dirty="0"/>
              <a:t>此外，实验也测量到了偶尔的高时延情况（图中</a:t>
            </a:r>
            <a:r>
              <a:rPr lang="en-US" altLang="zh-CN" dirty="0"/>
              <a:t>200</a:t>
            </a:r>
            <a:r>
              <a:rPr lang="zh-CN" altLang="en-US" dirty="0"/>
              <a:t>以上的计算时间）。其原因可能是获取全局锁导致的时延，也可能是</a:t>
            </a:r>
            <a:r>
              <a:rPr lang="en-US" altLang="zh-CN" dirty="0" err="1"/>
              <a:t>ArceOS</a:t>
            </a:r>
            <a:r>
              <a:rPr lang="zh-CN" altLang="en-US" dirty="0"/>
              <a:t>以外的程序，如</a:t>
            </a:r>
            <a:r>
              <a:rPr lang="en-US" altLang="zh-CN" dirty="0"/>
              <a:t>QEMU</a:t>
            </a:r>
            <a:r>
              <a:rPr lang="zh-CN" altLang="en-US" dirty="0"/>
              <a:t>自身，挤占了</a:t>
            </a:r>
            <a:r>
              <a:rPr lang="en-US" altLang="zh-CN" dirty="0" err="1"/>
              <a:t>ArceOS</a:t>
            </a:r>
            <a:r>
              <a:rPr lang="zh-CN" altLang="en-US" dirty="0"/>
              <a:t>在实体机</a:t>
            </a:r>
            <a:r>
              <a:rPr lang="en-US" altLang="zh-CN" dirty="0"/>
              <a:t>CPU</a:t>
            </a:r>
            <a:r>
              <a:rPr lang="zh-CN" altLang="en-US" dirty="0"/>
              <a:t>上的计算时间导致。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5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021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59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67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169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84264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18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44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68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288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7764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882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322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314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378F3F2-C579-513E-D016-54349E87267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23651" y="1576726"/>
            <a:ext cx="8929439" cy="405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2084449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05D6199-800A-7E4C-7D58-1B0C453ECD8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559153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57812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0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80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5161D81-9A68-871D-1C8D-85A5DC386A8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878580" y="858741"/>
            <a:ext cx="647522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93967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362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6610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4710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285866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07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67553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361EA16-F1B1-E266-DFC6-85F2A920FFE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42999" y="125558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457809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D479B6-CA35-D03A-0EC9-B6963E2503B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506058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BDDF2-9649-D902-B5E4-072EED9E7C9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096936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1E40054-F358-6999-06BC-D0E5A13132F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430562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D01FA-94C4-FCA7-C9CD-BFBC506071E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569818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5875C54-773F-4B6F-8411-926B4E65486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071494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79478AF-1C0B-B858-4CFB-F8EBE8B4E17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673031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FBA8CC-8D14-C45A-44ED-4AF17400D1C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628844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144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6DF6120-59B3-DF28-D3AA-A3E077AC9A6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978980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D70EE78-333C-B4D4-00C8-5BC930421F1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937863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65C2A66-B6CC-237E-FA4C-9EFFC3AC6B8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0916388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974227F-E4ED-E7B0-4FA6-790D83EA641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5231856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A1382-B305-2629-94C3-00A80C3C77A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098646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173404B-7022-EF10-334B-575BD4D95CF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726490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FC49903-5086-1F10-32F5-C3524214658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5872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935999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02F3762-798B-14B2-78A1-D5606829D4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663201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E42FC9AD-1492-056F-3E11-212A51B7BC8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1129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BD651-26F5-4478-9F6A-2C8B61FCDA34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88555-FA3E-48F7-A4E7-0FE64A5C9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2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41287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700"/>
              </a:spcBef>
              <a:spcAft>
                <a:spcPts val="7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98FF-5A0B-472F-A539-41E2A5D45A76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88555-FA3E-48F7-A4E7-0FE64A5C9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61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99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71446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6381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68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8678A143-1732-49E1-B47C-E0F46AB643CA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3C88555-FA3E-48F7-A4E7-0FE64A5C95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36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013EAB-E702-FD86-8633-5F2F9E7414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02177"/>
            <a:ext cx="7287114" cy="446609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答辩学生：罗熙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5C4DA1-75BE-3D0F-4C94-4553E2EF6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872092"/>
            <a:ext cx="7287114" cy="446609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指导教师：陆慧梅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4196A2E-C18A-70EB-0B95-060B7F659F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3095846"/>
            <a:ext cx="7287114" cy="1776246"/>
          </a:xfrm>
        </p:spPr>
        <p:txBody>
          <a:bodyPr/>
          <a:lstStyle/>
          <a:p>
            <a:r>
              <a:rPr lang="zh-CN" altLang="en-US" sz="4800" dirty="0"/>
              <a:t>在</a:t>
            </a:r>
            <a:r>
              <a:rPr lang="en-US" altLang="zh-CN" sz="4800" dirty="0"/>
              <a:t>QEMU</a:t>
            </a:r>
            <a:r>
              <a:rPr lang="zh-CN" altLang="en-US" sz="4800" dirty="0"/>
              <a:t>模拟器中的</a:t>
            </a:r>
            <a:endParaRPr lang="en-US" altLang="zh-CN" sz="4800" dirty="0"/>
          </a:p>
          <a:p>
            <a:r>
              <a:rPr lang="zh-CN" altLang="en-US" sz="4800" dirty="0"/>
              <a:t>共享调度器设计与实现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FAF77CB-255E-7B49-0B50-B28D00CDFA61}"/>
              </a:ext>
            </a:extLst>
          </p:cNvPr>
          <p:cNvSpPr txBox="1">
            <a:spLocks/>
          </p:cNvSpPr>
          <p:nvPr/>
        </p:nvSpPr>
        <p:spPr>
          <a:xfrm>
            <a:off x="1033549" y="6337289"/>
            <a:ext cx="10058400" cy="52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北京理工大学  计算机学院  本科生毕业答辩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B26B5C01-4A3F-0BEE-C19A-B296EF3C85DE}"/>
              </a:ext>
            </a:extLst>
          </p:cNvPr>
          <p:cNvSpPr txBox="1">
            <a:spLocks/>
          </p:cNvSpPr>
          <p:nvPr/>
        </p:nvSpPr>
        <p:spPr bwMode="auto">
          <a:xfrm>
            <a:off x="3549208" y="2601288"/>
            <a:ext cx="7287114" cy="41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北京理工大学  计算机学院  本科生毕业答辩</a:t>
            </a:r>
          </a:p>
        </p:txBody>
      </p:sp>
    </p:spTree>
    <p:extLst>
      <p:ext uri="{BB962C8B-B14F-4D97-AF65-F5344CB8AC3E}">
        <p14:creationId xmlns:p14="http://schemas.microsoft.com/office/powerpoint/2010/main" val="216229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325F-D7CD-51E4-C978-84B0B4C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9F5-C55F-6996-9DEE-205DBDB90D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5958" y="1765053"/>
            <a:ext cx="5537200" cy="3890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在之前添加一页对</a:t>
            </a:r>
            <a:r>
              <a:rPr lang="en-US" altLang="zh-CN" dirty="0" err="1"/>
              <a:t>ArceOS</a:t>
            </a:r>
            <a:r>
              <a:rPr lang="zh-CN" altLang="en-US" dirty="0"/>
              <a:t>的介绍（放结构图），并介绍我修改了哪些模块</a:t>
            </a:r>
            <a:r>
              <a:rPr lang="en-US" altLang="zh-CN" dirty="0"/>
              <a:t>】</a:t>
            </a:r>
          </a:p>
          <a:p>
            <a:pPr marL="0" indent="0">
              <a:buNone/>
            </a:pPr>
            <a:r>
              <a:rPr lang="en-US" altLang="zh-CN" dirty="0" err="1"/>
              <a:t>axtask</a:t>
            </a:r>
            <a:r>
              <a:rPr lang="zh-CN" altLang="en-US" dirty="0"/>
              <a:t>（任务管理模块）：同时支持线程和协程。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task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为线程和协程提供统一的接口。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ats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调用硬件进行调度，运行线程与协程。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timer</a:t>
            </a:r>
            <a:r>
              <a:rPr lang="zh-CN" altLang="en-US" dirty="0">
                <a:solidFill>
                  <a:schemeClr val="tx2"/>
                </a:solidFill>
              </a:rPr>
              <a:t>和</a:t>
            </a:r>
            <a:r>
              <a:rPr lang="en-US" altLang="zh-CN" dirty="0" err="1">
                <a:solidFill>
                  <a:schemeClr val="tx2"/>
                </a:solidFill>
              </a:rPr>
              <a:t>wait_queue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实现线程和协程的阻塞。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90E35-7596-F18A-83A8-9E785C643C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D4DF1-A1D5-FEBC-B8CD-C036FF33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84" y="2360482"/>
            <a:ext cx="4136536" cy="27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6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325F-D7CD-51E4-C978-84B0B4C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9F5-C55F-6996-9DEE-205DBDB90D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05418"/>
            <a:ext cx="10515600" cy="30471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软硬件配合实现的任务管理机制。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软件（</a:t>
            </a:r>
            <a:r>
              <a:rPr lang="en-US" altLang="zh-CN" dirty="0" err="1">
                <a:solidFill>
                  <a:schemeClr val="tx2"/>
                </a:solidFill>
              </a:rPr>
              <a:t>ArceOS</a:t>
            </a:r>
            <a:r>
              <a:rPr lang="zh-CN" altLang="en-US" dirty="0">
                <a:solidFill>
                  <a:schemeClr val="tx2"/>
                </a:solidFill>
              </a:rPr>
              <a:t>中的</a:t>
            </a:r>
            <a:r>
              <a:rPr lang="en-US" altLang="zh-CN" dirty="0" err="1">
                <a:solidFill>
                  <a:schemeClr val="tx2"/>
                </a:solidFill>
              </a:rPr>
              <a:t>axtask</a:t>
            </a:r>
            <a:r>
              <a:rPr lang="zh-CN" altLang="en-US" dirty="0">
                <a:solidFill>
                  <a:schemeClr val="tx2"/>
                </a:solidFill>
              </a:rPr>
              <a:t>模块）负责的部分：</a:t>
            </a:r>
            <a:endParaRPr lang="en-US" altLang="zh-CN" dirty="0">
              <a:solidFill>
                <a:schemeClr val="tx2"/>
              </a:solidFill>
            </a:endParaRPr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任务（线程和协程）的创建、运行、阻塞、退出</a:t>
            </a:r>
            <a:endParaRPr lang="en-US" altLang="zh-CN" dirty="0"/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内存中的任务数据结构的管理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硬件（</a:t>
            </a:r>
            <a:r>
              <a:rPr lang="en-US" altLang="zh-CN" dirty="0">
                <a:solidFill>
                  <a:schemeClr val="tx2"/>
                </a:solidFill>
              </a:rPr>
              <a:t>QEMU-ATS-INTC</a:t>
            </a:r>
            <a:r>
              <a:rPr lang="zh-CN" altLang="en-US" dirty="0">
                <a:solidFill>
                  <a:schemeClr val="tx2"/>
                </a:solidFill>
              </a:rPr>
              <a:t>模拟硬件）负责的部分：</a:t>
            </a:r>
            <a:endParaRPr lang="en-US" altLang="zh-CN" dirty="0">
              <a:solidFill>
                <a:schemeClr val="tx2"/>
              </a:solidFill>
            </a:endParaRPr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任务的调度</a:t>
            </a:r>
            <a:endParaRPr lang="en-US" altLang="zh-CN" dirty="0"/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外部中断处理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90E35-7596-F18A-83A8-9E785C643CC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5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FD40D-8CDB-D3D3-835E-5533B322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7438A-CF65-BCE0-1C0A-2C6EC78864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37657"/>
            <a:ext cx="10515600" cy="36487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axnet</a:t>
            </a:r>
            <a:r>
              <a:rPr lang="zh-CN" altLang="en-US" dirty="0"/>
              <a:t>（网络模块）：使用协程和中断优化性能。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/>
              <a:t>原系统的</a:t>
            </a:r>
            <a:r>
              <a:rPr lang="en-US" altLang="zh-CN" dirty="0" err="1"/>
              <a:t>poll_interface</a:t>
            </a:r>
            <a:r>
              <a:rPr lang="zh-CN" altLang="en-US" dirty="0"/>
              <a:t>函数开销很大，且会获取全局锁。它的重复调用和并发调用降低了网络性能。</a:t>
            </a:r>
            <a:r>
              <a:rPr lang="en-US" altLang="zh-CN" dirty="0"/>
              <a:t>【</a:t>
            </a:r>
            <a:r>
              <a:rPr lang="zh-CN" altLang="en-US" dirty="0"/>
              <a:t>学习和网络相关的内容</a:t>
            </a:r>
            <a:r>
              <a:rPr lang="en-US" altLang="zh-CN" dirty="0"/>
              <a:t>】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介绍协程和中断用到了哪些地方，有哪些改变，哪些好处</a:t>
            </a:r>
            <a:r>
              <a:rPr lang="en-US" altLang="zh-CN" dirty="0"/>
              <a:t>】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再介绍具体工作</a:t>
            </a:r>
            <a:r>
              <a:rPr lang="en-US" altLang="zh-CN" dirty="0"/>
              <a:t>】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/>
              <a:t>我们创建专用协程调用该函数，消除了并发调用问题。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轮询模式：</a:t>
            </a:r>
            <a:r>
              <a:rPr lang="zh-CN" altLang="en-US" dirty="0"/>
              <a:t>协程在循环中不断调用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。实时性最高，但并未完全消除重复调用，开销较高。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中断模式：</a:t>
            </a:r>
            <a:r>
              <a:rPr lang="zh-CN" altLang="en-US" dirty="0"/>
              <a:t>由网卡中断唤醒该协程并调用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。开销较低且保持了较高的实时性。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BA2FA5-B6BF-0CEC-CE68-CB14F153BF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69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创新点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1.4.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评审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成绩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实验结果与分析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962EE-A593-8DDA-648E-B6FF9B1E1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06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3.1. </a:t>
            </a:r>
            <a:r>
              <a:rPr lang="zh-CN" altLang="en-US" dirty="0"/>
              <a:t>实验结果与分析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43955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补充实验场景，实验组别，评价指标等</a:t>
            </a:r>
            <a:r>
              <a:rPr lang="en-US" altLang="zh-CN" dirty="0"/>
              <a:t>】</a:t>
            </a:r>
          </a:p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要说明怎样的图形更好，让老师容易理解</a:t>
            </a:r>
            <a:r>
              <a:rPr lang="en-US" altLang="zh-CN" dirty="0"/>
              <a:t>】</a:t>
            </a:r>
          </a:p>
          <a:p>
            <a:pPr marL="0" indent="0">
              <a:buNone/>
            </a:pPr>
            <a:r>
              <a:rPr lang="zh-CN" altLang="en-US" dirty="0"/>
              <a:t>并发计算实验：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采用修改后系统</a:t>
            </a:r>
            <a:r>
              <a:rPr lang="en-US" altLang="zh-CN" dirty="0"/>
              <a:t>+</a:t>
            </a:r>
            <a:r>
              <a:rPr lang="zh-CN" altLang="en-US" dirty="0"/>
              <a:t>协程，可以得到更短的计算时间和更集中的计算时间分布。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可能原因：协程的切换开销更低；修改后系统持有全局锁的时间更短，多核效率更高。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3942B7-07D7-2B84-B314-D936A857A60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1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3.1. </a:t>
            </a:r>
            <a:r>
              <a:rPr lang="zh-CN" altLang="en-US" dirty="0"/>
              <a:t>实验结果与分析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1"/>
            <a:ext cx="3941763" cy="315199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补充实验场景，实验组别，评价指标等</a:t>
            </a:r>
            <a:r>
              <a:rPr lang="en-US" altLang="zh-CN" dirty="0"/>
              <a:t>】</a:t>
            </a:r>
          </a:p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en-US" dirty="0"/>
              <a:t>要说明怎样的图形更好，让老师容易理解</a:t>
            </a:r>
            <a:r>
              <a:rPr lang="en-US" altLang="zh-CN" dirty="0"/>
              <a:t>】</a:t>
            </a:r>
          </a:p>
          <a:p>
            <a:pPr marL="0" indent="0">
              <a:buNone/>
            </a:pPr>
            <a:r>
              <a:rPr lang="zh-CN" altLang="en-US" dirty="0"/>
              <a:t>并发处理</a:t>
            </a:r>
            <a:r>
              <a:rPr lang="en-US" altLang="zh-CN" dirty="0"/>
              <a:t>TCP</a:t>
            </a:r>
            <a:r>
              <a:rPr lang="zh-CN" altLang="en-US" dirty="0"/>
              <a:t>连接实验：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在同时建立多个连接的情况下，修改后各个系统的吞吐量更高。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连接数较高时，使用轮询方法修改网络模块的吞吐量最高。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73050-BAC4-7A43-5C5E-F3850D3BDB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20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3.1. </a:t>
            </a:r>
            <a:r>
              <a:rPr lang="zh-CN" altLang="en-US" dirty="0"/>
              <a:t>实验结果与分析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0"/>
            <a:ext cx="3941763" cy="31519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可能原因：</a:t>
            </a:r>
          </a:p>
          <a:p>
            <a:pPr marL="180000" indent="-180000">
              <a:buClr>
                <a:schemeClr val="tx2"/>
              </a:buClr>
            </a:pPr>
            <a:r>
              <a:rPr lang="en-US" altLang="zh-CN" dirty="0" err="1"/>
              <a:t>poll_interface</a:t>
            </a:r>
            <a:r>
              <a:rPr lang="zh-CN" altLang="en-US" dirty="0"/>
              <a:t>函数的并发调用导致的性能下降，随连接数升高而增长。</a:t>
            </a:r>
          </a:p>
          <a:p>
            <a:pPr marL="180000" indent="-180000">
              <a:buClr>
                <a:schemeClr val="tx2"/>
              </a:buClr>
            </a:pPr>
            <a:r>
              <a:rPr lang="zh-CN" altLang="en-US" dirty="0"/>
              <a:t>中断方法由于</a:t>
            </a:r>
            <a:r>
              <a:rPr lang="en-US" altLang="zh-CN" dirty="0"/>
              <a:t>QEMU</a:t>
            </a:r>
            <a:r>
              <a:rPr lang="zh-CN" altLang="en-US" dirty="0"/>
              <a:t>模拟硬件也需在</a:t>
            </a:r>
            <a:r>
              <a:rPr lang="en-US" altLang="zh-CN" dirty="0"/>
              <a:t>CPU</a:t>
            </a:r>
            <a:r>
              <a:rPr lang="zh-CN" altLang="en-US" dirty="0"/>
              <a:t>上运行，未能体现性能优势。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B73050-BAC4-7A43-5C5E-F3850D3BDB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19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创新点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1.4.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评审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成绩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实验结果与分析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962EE-A593-8DDA-648E-B6FF9B1E1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4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464CDB-0351-AF6B-C576-9EA5EDA7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4.1. </a:t>
            </a:r>
            <a:r>
              <a:rPr lang="zh-CN" altLang="en-US" dirty="0"/>
              <a:t>研究结论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E27EA9-0D80-296B-1BA4-CAEA1A0AA9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768" y="2513012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本项目对</a:t>
            </a:r>
            <a:r>
              <a:rPr lang="en-US" altLang="zh-CN" dirty="0"/>
              <a:t>QEMU</a:t>
            </a:r>
            <a:r>
              <a:rPr lang="zh-CN" altLang="en-US" dirty="0"/>
              <a:t>模拟器和</a:t>
            </a:r>
            <a:r>
              <a:rPr lang="en-US" altLang="zh-CN" dirty="0" err="1"/>
              <a:t>ArceOS</a:t>
            </a:r>
            <a:r>
              <a:rPr lang="zh-CN" altLang="en-US" dirty="0"/>
              <a:t>系统进行修改，开发了一个软硬件系统</a:t>
            </a:r>
            <a:r>
              <a:rPr lang="en-US" altLang="zh-CN" dirty="0" err="1"/>
              <a:t>ArceOS</a:t>
            </a:r>
            <a:r>
              <a:rPr lang="en-US" altLang="zh-CN" dirty="0"/>
              <a:t>-QEMU-ATS-INTC</a:t>
            </a:r>
            <a:r>
              <a:rPr lang="zh-CN" altLang="en-US" dirty="0"/>
              <a:t>，其为原有系统增添了协程调度与外部中断处理功能，且专门优化了网络性能。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实验结果证明，本项目提升了任务调度性能和高并发情况下的网络表现。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77A8B7-F764-B033-7E68-7C11020F1F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904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4286-A312-C832-67B8-6F3D694F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1.3. </a:t>
            </a:r>
            <a:r>
              <a:rPr lang="zh-CN" altLang="en-US" dirty="0"/>
              <a:t>创新点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D631-A149-8527-ADCB-D328E89A28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464320"/>
            <a:ext cx="10515600" cy="1929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将协程调度与中断处理结合，协作式处理中断。</a:t>
            </a:r>
            <a:endParaRPr lang="en-US" altLang="zh-CN" sz="2400" dirty="0"/>
          </a:p>
          <a:p>
            <a:pPr>
              <a:buClr>
                <a:schemeClr val="tx2"/>
              </a:buClr>
            </a:pPr>
            <a:r>
              <a:rPr lang="zh-CN" altLang="en-US" sz="2400" dirty="0"/>
              <a:t>一方面，使用协程切换机制降低中断处理的上下文切换开销。</a:t>
            </a:r>
            <a:endParaRPr lang="en-US" altLang="zh-CN" sz="2400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另一方面，中断处理不再需要在任意位置打断协程执行，从而提高了中断处理与协程调度的亲和度。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52A06A-4FA8-6478-A202-9B292CBAFB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08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21D48-9872-2F6D-F175-7BF6979E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1.4. </a:t>
            </a:r>
            <a:r>
              <a:rPr lang="zh-CN" altLang="en-US" dirty="0"/>
              <a:t>评审成绩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7CD59-F4AE-DB00-8F68-A5E0F0B193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627312"/>
            <a:ext cx="10515600" cy="1603375"/>
          </a:xfrm>
        </p:spPr>
        <p:txBody>
          <a:bodyPr/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盲评成绩</a:t>
            </a:r>
            <a:r>
              <a:rPr lang="en-US" altLang="zh-CN" dirty="0">
                <a:solidFill>
                  <a:schemeClr val="tx2"/>
                </a:solidFill>
              </a:rPr>
              <a:t>【</a:t>
            </a:r>
            <a:r>
              <a:rPr lang="zh-CN" altLang="en-US" dirty="0">
                <a:solidFill>
                  <a:schemeClr val="tx2"/>
                </a:solidFill>
              </a:rPr>
              <a:t>把两个写出来</a:t>
            </a:r>
            <a:r>
              <a:rPr lang="en-US" altLang="zh-CN" dirty="0">
                <a:solidFill>
                  <a:schemeClr val="tx2"/>
                </a:solidFill>
              </a:rPr>
              <a:t>】</a:t>
            </a:r>
            <a:r>
              <a:rPr lang="zh-CN" altLang="en-US" dirty="0">
                <a:solidFill>
                  <a:schemeClr val="tx2"/>
                </a:solidFill>
              </a:rPr>
              <a:t>：       </a:t>
            </a:r>
            <a:endParaRPr lang="en-US" altLang="zh-CN" dirty="0">
              <a:solidFill>
                <a:schemeClr val="tx2"/>
              </a:solidFill>
            </a:endParaRPr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/>
              <a:t>良好（</a:t>
            </a:r>
            <a:r>
              <a:rPr lang="en-US" altLang="zh-CN" dirty="0"/>
              <a:t>A</a:t>
            </a:r>
            <a:r>
              <a:rPr lang="zh-CN" altLang="en-US" dirty="0"/>
              <a:t>）（</a:t>
            </a:r>
            <a:r>
              <a:rPr lang="en-US" altLang="zh-CN" dirty="0"/>
              <a:t>85.5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查重结果：       </a:t>
            </a:r>
            <a:r>
              <a:rPr lang="zh-CN" altLang="en-US" dirty="0"/>
              <a:t>复制比</a:t>
            </a:r>
            <a:r>
              <a:rPr lang="en-US" altLang="zh-CN" dirty="0"/>
              <a:t>0.8%</a:t>
            </a:r>
          </a:p>
          <a:p>
            <a:pPr marL="180000" indent="-1800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/>
              <a:t>保研本校，参加评优答辩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B8A15-C9B5-7383-9E10-C0BF99FCF3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2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18BB1-24C9-E7BF-9B47-7136940F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4.2. </a:t>
            </a:r>
            <a:r>
              <a:rPr lang="zh-CN" altLang="en-US" dirty="0"/>
              <a:t>未来改进方向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2AF3C-506F-F802-1E20-43836281E6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308475"/>
            <a:ext cx="10515600" cy="224104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US" altLang="zh-CN" dirty="0"/>
              <a:t>【</a:t>
            </a:r>
            <a:r>
              <a:rPr lang="zh-CN" altLang="en-US" dirty="0"/>
              <a:t>可以粗略进行</a:t>
            </a:r>
            <a:r>
              <a:rPr lang="en-US" altLang="zh-CN" dirty="0"/>
              <a:t>】</a:t>
            </a:r>
          </a:p>
          <a:p>
            <a:pPr>
              <a:buClr>
                <a:schemeClr val="tx2"/>
              </a:buClr>
            </a:pPr>
            <a:r>
              <a:rPr lang="zh-CN" altLang="en-US" dirty="0"/>
              <a:t>协作式调度机制仍会受到长时间不让出的协程的影响。未来可以研究减弱或消除该影响的方法，例如编译器强制协作。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目前的</a:t>
            </a:r>
            <a:r>
              <a:rPr lang="en-US" altLang="zh-CN" dirty="0"/>
              <a:t>QEMU</a:t>
            </a:r>
            <a:r>
              <a:rPr lang="zh-CN" altLang="en-US" dirty="0"/>
              <a:t>模拟硬件也在宿主机</a:t>
            </a:r>
            <a:r>
              <a:rPr lang="en-US" altLang="zh-CN" dirty="0"/>
              <a:t>CPU</a:t>
            </a:r>
            <a:r>
              <a:rPr lang="zh-CN" altLang="en-US" dirty="0"/>
              <a:t>上运行，无法体现使用硬件的性能优势。未来可以将该系统移植到真实硬件平台上，测量使用真实硬件带来的性能改进。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B5F1FB-252F-82C5-7764-5DF44CE3C2D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38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D822C9-3918-6273-659A-8D615E16B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答辩学生：罗熙</a:t>
            </a:r>
            <a:endParaRPr lang="en-US" altLang="zh-CN" sz="2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EA85A72-2B31-5410-07A4-B50453A52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指导教师：陆慧梅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5FBCD53-40F9-56F4-585E-C7A5A98B7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3958389"/>
            <a:ext cx="7287114" cy="830225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感谢各位专家老师！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FAF77CB-255E-7B49-0B50-B28D00CDFA61}"/>
              </a:ext>
            </a:extLst>
          </p:cNvPr>
          <p:cNvSpPr txBox="1">
            <a:spLocks/>
          </p:cNvSpPr>
          <p:nvPr/>
        </p:nvSpPr>
        <p:spPr>
          <a:xfrm>
            <a:off x="1033549" y="6337289"/>
            <a:ext cx="10058400" cy="52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北京理工大学  计算机学院  本科生毕业答辩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23FC6B02-EECD-A130-9A0E-93B5E2CCC2FF}"/>
              </a:ext>
            </a:extLst>
          </p:cNvPr>
          <p:cNvSpPr txBox="1">
            <a:spLocks/>
          </p:cNvSpPr>
          <p:nvPr/>
        </p:nvSpPr>
        <p:spPr bwMode="auto">
          <a:xfrm>
            <a:off x="1216315" y="3536022"/>
            <a:ext cx="7287114" cy="41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北京理工大学  计算机学院  本科生毕业答辩</a:t>
            </a:r>
          </a:p>
        </p:txBody>
      </p:sp>
    </p:spTree>
    <p:extLst>
      <p:ext uri="{BB962C8B-B14F-4D97-AF65-F5344CB8AC3E}">
        <p14:creationId xmlns:p14="http://schemas.microsoft.com/office/powerpoint/2010/main" val="29530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选题介绍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研究背景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1.3.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创新点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1.4. </a:t>
            </a:r>
            <a:r>
              <a:rPr lang="zh-CN" altLang="en-US" dirty="0"/>
              <a:t>评审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成绩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实验结果与分析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962EE-A593-8DDA-648E-B6FF9B1E1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798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选题介绍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研究背景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1.3.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创新点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1.4. </a:t>
            </a:r>
            <a:r>
              <a:rPr lang="zh-CN" altLang="en-US" dirty="0"/>
              <a:t>评审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成绩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实验结果与分析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962EE-A593-8DDA-648E-B6FF9B1E1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9431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35FB5-F4E5-C58E-5EFB-12F3A6E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1.2. </a:t>
            </a:r>
            <a:r>
              <a:rPr lang="zh-CN" altLang="en-US" b="0" dirty="0"/>
              <a:t>选题意义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E6BD2-848B-D1E9-C737-A09B239ACD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15556"/>
            <a:ext cx="10515600" cy="5542443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补充大背景（协程和中断的使用背景），可以从赵方亮的论文中找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</a:rPr>
              <a:t>【</a:t>
            </a:r>
            <a:r>
              <a:rPr lang="zh-CN" altLang="en-US" dirty="0">
                <a:solidFill>
                  <a:schemeClr val="tx2"/>
                </a:solidFill>
              </a:rPr>
              <a:t>先介绍协程，并在此处说明它的只能自主让出的特点</a:t>
            </a:r>
            <a:r>
              <a:rPr lang="en-US" altLang="zh-CN" dirty="0">
                <a:solidFill>
                  <a:schemeClr val="tx2"/>
                </a:solidFill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为什么要做这个工作，不协调的坏处和协调的好处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协程和中断的重要性：</a:t>
            </a:r>
            <a:endParaRPr lang="en-US" altLang="zh-CN" sz="24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Clr>
                <a:schemeClr val="tx2"/>
              </a:buClr>
            </a:pPr>
            <a:r>
              <a:rPr lang="zh-CN" altLang="en-US" dirty="0"/>
              <a:t>协程</a:t>
            </a:r>
            <a:r>
              <a:rPr lang="en-US" altLang="zh-CN" dirty="0"/>
              <a:t>【</a:t>
            </a:r>
            <a:r>
              <a:rPr lang="zh-CN" altLang="en-US" dirty="0"/>
              <a:t>需要详细介绍，给出参考文献</a:t>
            </a:r>
            <a:r>
              <a:rPr lang="en-US" altLang="zh-CN" dirty="0"/>
              <a:t>】</a:t>
            </a:r>
            <a:r>
              <a:rPr lang="zh-CN" altLang="en-US" dirty="0"/>
              <a:t>是一种切换开销更小的任务调度单元，适用于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高并发、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I/O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密集的场景中；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Clr>
                <a:schemeClr val="tx2"/>
              </a:buClr>
            </a:pPr>
            <a:r>
              <a:rPr lang="en-US" altLang="zh-CN" dirty="0"/>
              <a:t>【</a:t>
            </a:r>
            <a:r>
              <a:rPr lang="zh-CN" altLang="en-US" dirty="0"/>
              <a:t>说明此处的中断是外部中断</a:t>
            </a:r>
            <a:r>
              <a:rPr lang="en-US" altLang="zh-CN" dirty="0"/>
              <a:t>】</a:t>
            </a:r>
            <a:r>
              <a:rPr lang="zh-CN" altLang="en-US" dirty="0"/>
              <a:t>中断可使操作系统及时响应</a:t>
            </a:r>
            <a:r>
              <a:rPr lang="en-US" altLang="zh-CN" dirty="0"/>
              <a:t>I/O</a:t>
            </a:r>
            <a:r>
              <a:rPr lang="zh-CN" altLang="en-US" dirty="0"/>
              <a:t>设备的事件，提高系统的实时性。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相同点：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两者都属于异步机制，都可用于处理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I/O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操作。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不协调之处：</a:t>
            </a:r>
            <a:endParaRPr lang="en-US" altLang="zh-CN" sz="24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Clr>
                <a:schemeClr val="tx2"/>
              </a:buClr>
            </a:pPr>
            <a:r>
              <a:rPr lang="zh-CN" altLang="en-US" dirty="0"/>
              <a:t>大部分协程只能在设定好的让出点让出</a:t>
            </a:r>
            <a:r>
              <a:rPr lang="en-US" altLang="zh-CN" dirty="0"/>
              <a:t>CPU</a:t>
            </a:r>
            <a:r>
              <a:rPr lang="zh-CN" altLang="en-US" dirty="0"/>
              <a:t>，无法在任意位置被打断（协作式调度）。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而为了处理中断，需要在任意时刻打断任务的执行（抢占式调度）。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D204E-E095-D1F1-9881-4D1DA268EFE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37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0F178AE-3D4C-D697-875D-E9463571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1.1. </a:t>
            </a:r>
            <a:r>
              <a:rPr lang="zh-CN" altLang="en-US" dirty="0"/>
              <a:t>选题介绍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EAA7FA-0644-9A54-62A9-C42F1A2907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92376"/>
            <a:ext cx="10515600" cy="2748196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结合选题意义，说为什么要这么做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【1. </a:t>
            </a:r>
            <a:r>
              <a:rPr lang="zh-CN" altLang="en-US" dirty="0"/>
              <a:t>将中断处理的上下文切换方式和协程调度结合</a:t>
            </a:r>
            <a:r>
              <a:rPr lang="en-US" altLang="zh-CN" dirty="0"/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【2.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实现一个支持该机制的操作系统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本</a:t>
            </a:r>
            <a:r>
              <a:rPr lang="zh-CN" altLang="en-US" dirty="0"/>
              <a:t>毕设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工作基于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QEMU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模拟器和</a:t>
            </a:r>
            <a:r>
              <a:rPr lang="en-US" altLang="zh-CN" sz="2400" dirty="0" err="1"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操作系统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进行介绍，选择理由（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Rust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语言；开源）和引用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，一个基于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Rust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语言的操作系统：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QEMU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中的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QEMU-ATS-INTC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介绍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ATS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INTC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的意义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具备任务感知功能的中断控制器。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的修改版本</a:t>
            </a:r>
            <a:r>
              <a:rPr lang="en-US" altLang="zh-CN" sz="2400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 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：基于模拟硬件修改调度模块、优化网络模块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【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不需要出现“项目”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】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将软硬件部分结合，称为</a:t>
            </a:r>
            <a:r>
              <a:rPr lang="en-US" altLang="zh-CN" sz="2400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-QEMU-ATS-INTC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AB31F3-235D-EB1C-739A-C45D26BAB43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8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研究背景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创新点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1.4.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评审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成绩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实验结果与分析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3962EE-A593-8DDA-648E-B6FF9B1E12D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199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F6729DB-46E0-3E7A-499A-ECBD7DC2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9" y="1575296"/>
            <a:ext cx="6878320" cy="3707407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4A0573A-1185-3F65-16B6-17AB6AAE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2.1. QEMU-ATS-INTC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9B9E9AA-46E8-C23D-B64B-ABA361C0A9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6149" y="1046748"/>
            <a:ext cx="4010526" cy="3805901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</a:rPr>
              <a:t>【</a:t>
            </a:r>
            <a:r>
              <a:rPr lang="zh-CN" altLang="en-US" dirty="0">
                <a:solidFill>
                  <a:schemeClr val="accent1"/>
                </a:solidFill>
              </a:rPr>
              <a:t>介绍</a:t>
            </a:r>
            <a:r>
              <a:rPr lang="en-US" altLang="zh-CN" dirty="0">
                <a:solidFill>
                  <a:schemeClr val="accent1"/>
                </a:solidFill>
              </a:rPr>
              <a:t>QEMU</a:t>
            </a:r>
            <a:r>
              <a:rPr lang="zh-CN" altLang="en-US" dirty="0">
                <a:solidFill>
                  <a:schemeClr val="accent1"/>
                </a:solidFill>
              </a:rPr>
              <a:t>，已经提供的功能，我们需要新增的功能</a:t>
            </a:r>
            <a:r>
              <a:rPr lang="en-US" altLang="zh-CN" dirty="0">
                <a:solidFill>
                  <a:schemeClr val="accent1"/>
                </a:solidFill>
              </a:rPr>
              <a:t>】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【</a:t>
            </a:r>
            <a:r>
              <a:rPr lang="zh-CN" altLang="en-US" dirty="0">
                <a:solidFill>
                  <a:schemeClr val="accent1"/>
                </a:solidFill>
              </a:rPr>
              <a:t>介绍与原有情况的不同（将任务调度与中断处理结合），最终达到的目的（中断到来不需要</a:t>
            </a:r>
            <a:r>
              <a:rPr lang="en-US" altLang="zh-CN" dirty="0">
                <a:solidFill>
                  <a:schemeClr val="accent1"/>
                </a:solidFill>
              </a:rPr>
              <a:t>CPU</a:t>
            </a:r>
            <a:r>
              <a:rPr lang="zh-CN" altLang="en-US" dirty="0">
                <a:solidFill>
                  <a:schemeClr val="accent1"/>
                </a:solidFill>
              </a:rPr>
              <a:t>立刻处理，不打断任务执行）</a:t>
            </a:r>
            <a:r>
              <a:rPr lang="en-US" altLang="zh-CN" dirty="0">
                <a:solidFill>
                  <a:schemeClr val="accent1"/>
                </a:solidFill>
              </a:rPr>
              <a:t>】</a:t>
            </a:r>
          </a:p>
          <a:p>
            <a:r>
              <a:rPr lang="zh-CN" altLang="en-US" dirty="0">
                <a:solidFill>
                  <a:schemeClr val="accent1"/>
                </a:solidFill>
              </a:rPr>
              <a:t>任务调度队列：</a:t>
            </a:r>
            <a:r>
              <a:rPr lang="zh-CN" altLang="en-US" dirty="0"/>
              <a:t>基于优先级的协程调度。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中断处理队列：</a:t>
            </a:r>
            <a:r>
              <a:rPr lang="zh-CN" altLang="en-US" dirty="0"/>
              <a:t>中断到来时，将对应的处理协程放入任务调度队列，等待操作系统取出后再运行。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07E1E7-6182-DC7E-6A8B-B3BEE43FB4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20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69315-2D52-2A7D-9CB7-87B3EA12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150418"/>
            <a:ext cx="8643848" cy="867930"/>
          </a:xfrm>
        </p:spPr>
        <p:txBody>
          <a:bodyPr/>
          <a:lstStyle/>
          <a:p>
            <a:r>
              <a:rPr lang="en-US" altLang="zh-CN" b="0" dirty="0"/>
              <a:t>2.1. QEMU-ATS-INTC</a:t>
            </a:r>
            <a:r>
              <a:rPr lang="zh-CN" altLang="en-US" dirty="0"/>
              <a:t>的设计与实现</a:t>
            </a:r>
            <a:r>
              <a:rPr lang="en-US" altLang="zh-CN" dirty="0"/>
              <a:t>【</a:t>
            </a:r>
            <a:r>
              <a:rPr lang="zh-CN" altLang="en-US" dirty="0"/>
              <a:t>修改标题，不要老师不变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D2C06-27B2-E6AE-D7A6-EB22D94260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266365"/>
            <a:ext cx="10515600" cy="232527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QEMU-ATS-INTC</a:t>
            </a:r>
            <a:r>
              <a:rPr lang="zh-CN" altLang="en-US" dirty="0"/>
              <a:t>加入到</a:t>
            </a:r>
            <a:r>
              <a:rPr lang="en-US" altLang="zh-CN" dirty="0"/>
              <a:t>QEMU</a:t>
            </a:r>
            <a:r>
              <a:rPr lang="zh-CN" altLang="en-US" dirty="0"/>
              <a:t>的</a:t>
            </a:r>
            <a:r>
              <a:rPr lang="en-US" altLang="zh-CN" dirty="0" err="1"/>
              <a:t>virt</a:t>
            </a:r>
            <a:r>
              <a:rPr lang="zh-CN" altLang="en-US" dirty="0"/>
              <a:t>模拟设备平台上。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与操作系统通信：</a:t>
            </a:r>
            <a:r>
              <a:rPr lang="zh-CN" altLang="en-US" dirty="0"/>
              <a:t>使用</a:t>
            </a:r>
            <a:r>
              <a:rPr lang="en-US" altLang="zh-CN" dirty="0"/>
              <a:t>MMIO</a:t>
            </a:r>
            <a:r>
              <a:rPr lang="zh-CN" altLang="en-US" dirty="0"/>
              <a:t>方式，通过读写特定的内存区域实现对</a:t>
            </a:r>
            <a:r>
              <a:rPr lang="en-US" altLang="zh-CN" dirty="0"/>
              <a:t>QEMU-ATS-INTC</a:t>
            </a:r>
            <a:r>
              <a:rPr lang="zh-CN" altLang="en-US" dirty="0"/>
              <a:t>的各种操作。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与</a:t>
            </a:r>
            <a:r>
              <a:rPr lang="en-US" altLang="zh-CN" dirty="0">
                <a:solidFill>
                  <a:schemeClr val="tx2"/>
                </a:solidFill>
              </a:rPr>
              <a:t>I/O</a:t>
            </a:r>
            <a:r>
              <a:rPr lang="zh-CN" altLang="en-US" dirty="0">
                <a:solidFill>
                  <a:schemeClr val="tx2"/>
                </a:solidFill>
              </a:rPr>
              <a:t>设备通信：</a:t>
            </a:r>
            <a:r>
              <a:rPr lang="zh-CN" altLang="en-US" dirty="0"/>
              <a:t>使用</a:t>
            </a:r>
            <a:r>
              <a:rPr lang="en-US" altLang="zh-CN" dirty="0"/>
              <a:t>GPIO</a:t>
            </a:r>
            <a:r>
              <a:rPr lang="zh-CN" altLang="en-US" dirty="0"/>
              <a:t>端口，将本硬件与</a:t>
            </a:r>
            <a:r>
              <a:rPr lang="en-US" altLang="zh-CN" dirty="0" err="1"/>
              <a:t>virt</a:t>
            </a:r>
            <a:r>
              <a:rPr lang="zh-CN" altLang="en-US" dirty="0"/>
              <a:t>平台上的各个外部设备的中断线相连。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7036CC-8BBE-F762-6A6D-4758DB9ED5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33C88555-FA3E-48F7-A4E7-0FE64A5C95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64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北理工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北理工" id="{34DE7917-6354-439D-BEAA-A45C1A327809}" vid="{76A670A8-768F-4C1D-8720-16F01AD438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北理工</Template>
  <TotalTime>1423</TotalTime>
  <Words>2499</Words>
  <Application>Microsoft Office PowerPoint</Application>
  <PresentationFormat>宽屏</PresentationFormat>
  <Paragraphs>219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微软雅黑</vt:lpstr>
      <vt:lpstr>微软雅黑 Light</vt:lpstr>
      <vt:lpstr>Arial</vt:lpstr>
      <vt:lpstr>Century Gothic</vt:lpstr>
      <vt:lpstr>北理工</vt:lpstr>
      <vt:lpstr>PowerPoint 演示文稿</vt:lpstr>
      <vt:lpstr>1.4. 评审成绩</vt:lpstr>
      <vt:lpstr>PowerPoint 演示文稿</vt:lpstr>
      <vt:lpstr>PowerPoint 演示文稿</vt:lpstr>
      <vt:lpstr>1.2. 选题意义</vt:lpstr>
      <vt:lpstr>1.1. 选题介绍</vt:lpstr>
      <vt:lpstr>PowerPoint 演示文稿</vt:lpstr>
      <vt:lpstr>2.1. QEMU-ATS-INTC的设计与实现</vt:lpstr>
      <vt:lpstr>2.1. QEMU-ATS-INTC的设计与实现【修改标题，不要老师不变】</vt:lpstr>
      <vt:lpstr>2.2. ArceOS-ATS-INTC的设计与实现</vt:lpstr>
      <vt:lpstr>2.2. ArceOS-ATS-INTC的设计与实现</vt:lpstr>
      <vt:lpstr>2.2. ArceOS-ATS-INTC的设计与实现</vt:lpstr>
      <vt:lpstr>PowerPoint 演示文稿</vt:lpstr>
      <vt:lpstr>3.1. 实验结果与分析</vt:lpstr>
      <vt:lpstr>3.1. 实验结果与分析</vt:lpstr>
      <vt:lpstr>3.1. 实验结果与分析</vt:lpstr>
      <vt:lpstr>PowerPoint 演示文稿</vt:lpstr>
      <vt:lpstr>4.1. 研究结论</vt:lpstr>
      <vt:lpstr>1.3. 创新点</vt:lpstr>
      <vt:lpstr>4.2. 未来改进方向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在QEMU模拟器中的 共享调度器设计与实现</dc:title>
  <dc:creator>xiaoxi luo</dc:creator>
  <cp:lastModifiedBy>xiaoxi luo</cp:lastModifiedBy>
  <cp:revision>11</cp:revision>
  <dcterms:created xsi:type="dcterms:W3CDTF">2024-05-25T01:56:02Z</dcterms:created>
  <dcterms:modified xsi:type="dcterms:W3CDTF">2024-05-30T09:26:27Z</dcterms:modified>
</cp:coreProperties>
</file>